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259" r:id="rId4"/>
    <p:sldId id="265" r:id="rId5"/>
    <p:sldId id="27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352" autoAdjust="0"/>
  </p:normalViewPr>
  <p:slideViewPr>
    <p:cSldViewPr>
      <p:cViewPr varScale="1">
        <p:scale>
          <a:sx n="26" d="100"/>
          <a:sy n="26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97196-D8AA-43D1-952D-BAD3AFF334E1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56203-42EB-481A-B452-E09066C86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72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D6D430-7247-4896-89E4-0357CF55D397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de-DE" smtClean="0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7500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D2D726-5582-4F2B-A9A1-E327E8260DBC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994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1FA60A17-6DF0-4189-8D49-112EA674279D}" type="slidenum">
              <a:rPr lang="de-DE" smtClean="0"/>
              <a:pPr>
                <a:defRPr/>
              </a:pPr>
              <a:t>5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2" descr="Gold bar"/>
          <p:cNvSpPr>
            <a:spLocks noChangeArrowheads="1"/>
          </p:cNvSpPr>
          <p:nvPr/>
        </p:nvSpPr>
        <p:spPr bwMode="auto">
          <a:xfrm>
            <a:off x="228600" y="2889250"/>
            <a:ext cx="2870200" cy="20161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1033" descr="Orange bar"/>
          <p:cNvSpPr>
            <a:spLocks noChangeArrowheads="1"/>
          </p:cNvSpPr>
          <p:nvPr/>
        </p:nvSpPr>
        <p:spPr bwMode="auto">
          <a:xfrm>
            <a:off x="3098800" y="2889250"/>
            <a:ext cx="2870200" cy="201613"/>
          </a:xfrm>
          <a:prstGeom prst="rect">
            <a:avLst/>
          </a:prstGeom>
          <a:solidFill>
            <a:srgbClr val="2457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6" name="Rectangle 1034" descr="Slate bar"/>
          <p:cNvSpPr>
            <a:spLocks noChangeArrowheads="1"/>
          </p:cNvSpPr>
          <p:nvPr/>
        </p:nvSpPr>
        <p:spPr bwMode="auto">
          <a:xfrm>
            <a:off x="5969000" y="2889250"/>
            <a:ext cx="2870200" cy="20161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3" descr="C:\Users\Dimosthenis\AppData\Local\Microsoft\Windows\Temporary Internet Files\Content.Outlook\KATMLQFI\logo_COSMOS_v7_fina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76275"/>
            <a:ext cx="1944688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419475" y="692150"/>
            <a:ext cx="5038725" cy="212725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400"/>
            </a:lvl1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2CD68-C28C-4A0A-850C-94D648A0A037}" type="datetime1">
              <a:rPr lang="en-US" smtClean="0">
                <a:solidFill>
                  <a:prstClr val="black"/>
                </a:solidFill>
              </a:rPr>
              <a:t>6/23/2016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9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COSMOS 2nd Review Meeting, Brussels</a:t>
            </a:r>
            <a:endParaRPr lang="de-DE">
              <a:solidFill>
                <a:prstClr val="black"/>
              </a:solidFill>
            </a:endParaRPr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AF235-F331-45E5-9AE5-12A4F33BB238}" type="slidenum">
              <a:rPr lang="de-D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85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78220-FA22-4876-8CC2-B9F844EEFA5B}" type="datetime1">
              <a:rPr lang="en-US" smtClean="0">
                <a:solidFill>
                  <a:prstClr val="black"/>
                </a:solidFill>
              </a:rPr>
              <a:t>6/23/2016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COSMOS 2nd Review Meeting, Brussels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594E2-C44E-4812-B62D-2D57231179D5}" type="slidenum">
              <a:rPr lang="de-D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638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7813"/>
            <a:ext cx="2058988" cy="5881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29325" cy="5881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0FE17-CC65-40AC-B9BB-78014ECF102D}" type="datetime1">
              <a:rPr lang="en-US" smtClean="0">
                <a:solidFill>
                  <a:prstClr val="black"/>
                </a:solidFill>
              </a:rPr>
              <a:t>6/23/2016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COSMOS 2nd Review Meeting, Brussels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42FC5-97D6-4D49-B770-D5E6DAE76483}" type="slidenum">
              <a:rPr lang="de-D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61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5554663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628775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9313" y="1628775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9313" y="3970338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3B37F-68FA-472C-A300-1D6AFA0F506B}" type="datetime1">
              <a:rPr lang="en-US" smtClean="0">
                <a:solidFill>
                  <a:prstClr val="black"/>
                </a:solidFill>
              </a:rPr>
              <a:t>6/23/2016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COSMOS 2nd Review Meeting, Brussels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D4062-E226-4116-893E-538966C5BB40}" type="slidenum">
              <a:rPr lang="de-D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281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5554663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628775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59313" y="1628775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D3444-B227-444F-9F5B-4402BCD079F4}" type="datetime1">
              <a:rPr lang="en-US" smtClean="0">
                <a:solidFill>
                  <a:prstClr val="black"/>
                </a:solidFill>
              </a:rPr>
              <a:t>6/23/2016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COSMOS 2nd Review Meeting, Brussels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9F98A-652A-4F9B-BA3A-2391ABEDA2A7}" type="slidenum">
              <a:rPr lang="de-D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8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457BE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BCABA-E93D-47C9-B0EC-DF25256B069A}" type="datetime1">
              <a:rPr lang="en-US" smtClean="0">
                <a:solidFill>
                  <a:prstClr val="black"/>
                </a:solidFill>
              </a:rPr>
              <a:t>6/23/2016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COSMOS 2nd Review Meeting, Brussels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975E6-5C6E-4FE5-976D-C241C6835CC6}" type="slidenum">
              <a:rPr lang="de-D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68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D9F09-7896-4AA7-BC6C-5FE7CBFE1B51}" type="datetime1">
              <a:rPr lang="en-US" smtClean="0">
                <a:solidFill>
                  <a:prstClr val="black"/>
                </a:solidFill>
              </a:rPr>
              <a:t>6/23/2016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COSMOS 2nd Review Meeting, Brussels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71BE0-E2D8-487F-B29E-6332375BFA14}" type="slidenum">
              <a:rPr lang="de-D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85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30725"/>
          </a:xfrm>
        </p:spPr>
        <p:txBody>
          <a:bodyPr/>
          <a:lstStyle>
            <a:lvl1pPr>
              <a:buClr>
                <a:srgbClr val="2457BE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30725"/>
          </a:xfrm>
        </p:spPr>
        <p:txBody>
          <a:bodyPr/>
          <a:lstStyle>
            <a:lvl1pPr>
              <a:buClr>
                <a:srgbClr val="2457BE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98B3C-3757-4494-B581-8227757809E1}" type="datetime1">
              <a:rPr lang="en-US" smtClean="0">
                <a:solidFill>
                  <a:prstClr val="black"/>
                </a:solidFill>
              </a:rPr>
              <a:t>6/23/2016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COSMOS 2nd Review Meeting, Brussels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CA860-298E-4E1E-915B-6684DCD0EDDC}" type="slidenum">
              <a:rPr lang="de-D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859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51828-6B4C-4F97-A2A9-41800C4FD001}" type="datetime1">
              <a:rPr lang="en-US" smtClean="0">
                <a:solidFill>
                  <a:prstClr val="black"/>
                </a:solidFill>
              </a:rPr>
              <a:t>6/23/2016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COSMOS 2nd Review Meeting, Brussels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80D7E-29F4-4206-A3D9-DC23336E9C4B}" type="slidenum">
              <a:rPr lang="de-D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4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78906-467C-4369-9998-7F52E912DDD1}" type="datetime1">
              <a:rPr lang="en-US" smtClean="0">
                <a:solidFill>
                  <a:prstClr val="black"/>
                </a:solidFill>
              </a:rPr>
              <a:t>6/23/2016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COSMOS 2nd Review Meeting, Brussels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3020B-F93C-4CFB-96B0-5389B37DF83E}" type="slidenum">
              <a:rPr lang="de-D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219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1C58A-BE9E-4A2A-B649-080F3A4574B1}" type="datetime1">
              <a:rPr lang="en-US" smtClean="0">
                <a:solidFill>
                  <a:prstClr val="black"/>
                </a:solidFill>
              </a:rPr>
              <a:t>6/23/2016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COSMOS 2nd Review Meeting, Brussels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9BA11-6309-4832-8924-76A4FD426C7B}" type="slidenum">
              <a:rPr lang="de-D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634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FAC5F-1B6D-410E-9ABF-E1C88B9698BF}" type="datetime1">
              <a:rPr lang="en-US" smtClean="0">
                <a:solidFill>
                  <a:prstClr val="black"/>
                </a:solidFill>
              </a:rPr>
              <a:t>6/23/2016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COSMOS 2nd Review Meeting, Brussels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C7F24-B7D3-4024-9097-7A01687DF0FD}" type="slidenum">
              <a:rPr lang="de-D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958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D68E9-8E82-4940-8A98-C7B92A0D06B4}" type="datetime1">
              <a:rPr lang="en-US" smtClean="0">
                <a:solidFill>
                  <a:prstClr val="black"/>
                </a:solidFill>
              </a:rPr>
              <a:t>6/23/2016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COSMOS 2nd Review Meeting, Brussels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A35C1-2C29-47DB-AFAF-2520314D5399}" type="slidenum">
              <a:rPr lang="de-D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9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704373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2D378C-2CD4-4EF3-86C3-32526D34CA55}" type="datetime1">
              <a:rPr lang="en-US" smtClean="0">
                <a:solidFill>
                  <a:prstClr val="black"/>
                </a:solidFill>
              </a:rPr>
              <a:t>6/23/2016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COSMOS 2nd Review Meeting, Brussels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A5FA82-E869-48D8-9486-29FCB9DEA102}" type="slidenum">
              <a:rPr lang="de-DE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1031" name="Rectangle 7" descr="Gold bar"/>
          <p:cNvSpPr>
            <a:spLocks noChangeArrowheads="1"/>
          </p:cNvSpPr>
          <p:nvPr/>
        </p:nvSpPr>
        <p:spPr bwMode="auto">
          <a:xfrm>
            <a:off x="0" y="2276475"/>
            <a:ext cx="228600" cy="2286000"/>
          </a:xfrm>
          <a:prstGeom prst="rect">
            <a:avLst/>
          </a:prstGeom>
          <a:solidFill>
            <a:srgbClr val="2457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en-US" sz="24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33" name="Rectangle 9" descr="Orange bar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34" name="Rectangle 10" descr="Slate bar"/>
          <p:cNvSpPr>
            <a:spLocks noChangeArrowheads="1"/>
          </p:cNvSpPr>
          <p:nvPr/>
        </p:nvSpPr>
        <p:spPr bwMode="auto">
          <a:xfrm>
            <a:off x="0" y="4562475"/>
            <a:ext cx="228600" cy="229552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035" name="Picture 12" descr="C:\Users\Dimosthenis\AppData\Local\Microsoft\Windows\Temporary Internet Files\Content.Outlook\KATMLQFI\logo_COSMOS_v7_final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260350"/>
            <a:ext cx="10541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73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242B5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242B5D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242B5D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242B5D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242B5D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242B5D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242B5D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242B5D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242B5D"/>
          </a:solidFill>
          <a:latin typeface="Cambr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457BE"/>
        </a:buClr>
        <a:buSzPct val="75000"/>
        <a:buFont typeface="Wingdings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B93B6"/>
        </a:buClr>
        <a:buSzPct val="75000"/>
        <a:buFont typeface="Wingdings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42B5D"/>
        </a:buClr>
        <a:buSzPct val="65000"/>
        <a:buFont typeface="Wingdings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g"/><Relationship Id="rId18" Type="http://schemas.openxmlformats.org/officeDocument/2006/relationships/image" Target="../media/image20.jp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g"/><Relationship Id="rId1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smosproject.eu/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hyperlink" Target="mailto:gkousiou@mail.ntua.g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786063" y="500063"/>
            <a:ext cx="6072187" cy="2319337"/>
          </a:xfrm>
        </p:spPr>
        <p:txBody>
          <a:bodyPr anchor="ctr"/>
          <a:lstStyle/>
          <a:p>
            <a:pPr eaLnBrk="1" hangingPunct="1"/>
            <a:r>
              <a:rPr lang="en-US" altLang="en-US" sz="3600" b="1" dirty="0" smtClean="0"/>
              <a:t>COSMOS</a:t>
            </a:r>
            <a:r>
              <a:rPr lang="el-GR" altLang="en-US" sz="2800" dirty="0" smtClean="0"/>
              <a:t/>
            </a:r>
            <a:br>
              <a:rPr lang="el-GR" altLang="en-US" sz="2800" dirty="0" smtClean="0"/>
            </a:br>
            <a:r>
              <a:rPr lang="en-US" altLang="en-US" sz="2800" dirty="0" smtClean="0"/>
              <a:t>Cultivate Resilient Smart Objects for Sustainable City Applications</a:t>
            </a:r>
            <a:endParaRPr lang="de-DE" altLang="en-US" sz="3600" dirty="0" smtClean="0"/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750888" y="3500438"/>
            <a:ext cx="76009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/>
            </a:pPr>
            <a:endParaRPr lang="en-US" sz="1400" b="1" kern="0" dirty="0">
              <a:solidFill>
                <a:srgbClr val="242B5D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/>
            </a:pPr>
            <a:r>
              <a:rPr lang="en-US" sz="2800" b="1" kern="0" dirty="0" smtClean="0">
                <a:solidFill>
                  <a:srgbClr val="242B5D"/>
                </a:solidFill>
                <a:latin typeface="Arial" pitchFamily="34" charset="0"/>
                <a:cs typeface="Arial" pitchFamily="34" charset="0"/>
              </a:rPr>
              <a:t>COSMOS Main Tangible Outcome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/>
            </a:pPr>
            <a:endParaRPr lang="en-US" kern="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/>
            </a:pPr>
            <a:r>
              <a:rPr lang="en-US" kern="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Achilleas</a:t>
            </a:r>
            <a:r>
              <a:rPr lang="en-US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kern="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Marinakis</a:t>
            </a:r>
            <a:r>
              <a:rPr lang="en-US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(ICCS/NTUA</a:t>
            </a:r>
            <a:r>
              <a:rPr lang="en-US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400" kern="0" dirty="0">
              <a:solidFill>
                <a:srgbClr val="242B5D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/>
            </a:pPr>
            <a:endParaRPr lang="en-US" sz="1600" kern="0" dirty="0" smtClean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307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115050"/>
            <a:ext cx="50641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6115050"/>
            <a:ext cx="609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E95D43-821A-4313-9D84-25556B766EC8}" type="datetime1">
              <a:rPr lang="en-US" smtClean="0">
                <a:solidFill>
                  <a:prstClr val="black"/>
                </a:solidFill>
              </a:rPr>
              <a:t>6/23/2016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4404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Concept </a:t>
            </a:r>
            <a:r>
              <a:rPr lang="en-US" sz="3200" dirty="0" smtClean="0"/>
              <a:t>of Awareness </a:t>
            </a:r>
            <a:r>
              <a:rPr lang="en-US" sz="3200" dirty="0"/>
              <a:t>on top of </a:t>
            </a:r>
            <a:r>
              <a:rPr lang="en-US" sz="3200" dirty="0" smtClean="0"/>
              <a:t>awareness (events on top of events)</a:t>
            </a:r>
            <a:endParaRPr lang="en-US" sz="32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4982822" y="4788055"/>
            <a:ext cx="3248649" cy="1974708"/>
            <a:chOff x="4982822" y="4788055"/>
            <a:chExt cx="3248649" cy="197470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1720" y="5145434"/>
              <a:ext cx="983139" cy="983139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/>
          </p:nvGrpSpPr>
          <p:grpSpPr>
            <a:xfrm>
              <a:off x="4982822" y="5966855"/>
              <a:ext cx="1548210" cy="795908"/>
              <a:chOff x="4982822" y="5966855"/>
              <a:chExt cx="1548210" cy="795908"/>
            </a:xfrm>
          </p:grpSpPr>
          <p:pic>
            <p:nvPicPr>
              <p:cNvPr id="24" name="Imagen 12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2822" y="5966855"/>
                <a:ext cx="1548210" cy="79590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Picture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2822" y="6311900"/>
                <a:ext cx="330143" cy="404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" name="Group 40"/>
            <p:cNvGrpSpPr/>
            <p:nvPr/>
          </p:nvGrpSpPr>
          <p:grpSpPr>
            <a:xfrm>
              <a:off x="7383891" y="4788055"/>
              <a:ext cx="847580" cy="1358054"/>
              <a:chOff x="8389166" y="4770519"/>
              <a:chExt cx="847580" cy="1358054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9166" y="4770519"/>
                <a:ext cx="847580" cy="847580"/>
              </a:xfrm>
              <a:prstGeom prst="rect">
                <a:avLst/>
              </a:prstGeom>
            </p:spPr>
          </p:pic>
          <p:pic>
            <p:nvPicPr>
              <p:cNvPr id="28" name="Picture 2" descr="https://encrypted-tbn0.gstatic.com/images?q=tbn:ANd9GcQ75cvVf8uU8pbYuLOtvV5qT53TIm7sFTh6m2MIZNdVGwfvB-jK3U3Yyw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98931" y="5517884"/>
                <a:ext cx="610689" cy="6106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6893" y="5164163"/>
              <a:ext cx="945680" cy="945680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7498745" y="446123"/>
            <a:ext cx="1419504" cy="4186621"/>
            <a:chOff x="7498745" y="446123"/>
            <a:chExt cx="1419504" cy="4186621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849430" y="1492881"/>
              <a:ext cx="927547" cy="927547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3838" y="3227064"/>
              <a:ext cx="983139" cy="98313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568" y="446123"/>
              <a:ext cx="1265681" cy="948039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8745" y="4076650"/>
              <a:ext cx="1382661" cy="556094"/>
            </a:xfrm>
            <a:prstGeom prst="rect">
              <a:avLst/>
            </a:prstGeom>
          </p:spPr>
        </p:pic>
      </p:grpSp>
      <p:cxnSp>
        <p:nvCxnSpPr>
          <p:cNvPr id="5" name="Elbow Connector 4"/>
          <p:cNvCxnSpPr>
            <a:stCxn id="45" idx="0"/>
            <a:endCxn id="27" idx="3"/>
          </p:cNvCxnSpPr>
          <p:nvPr/>
        </p:nvCxnSpPr>
        <p:spPr bwMode="auto">
          <a:xfrm rot="16200000" flipH="1" flipV="1">
            <a:off x="7266049" y="4192485"/>
            <a:ext cx="1984781" cy="53937"/>
          </a:xfrm>
          <a:prstGeom prst="bentConnector4">
            <a:avLst>
              <a:gd name="adj1" fmla="val -11518"/>
              <a:gd name="adj2" fmla="val -1335204"/>
            </a:avLst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53" name="Group 52"/>
          <p:cNvGrpSpPr/>
          <p:nvPr/>
        </p:nvGrpSpPr>
        <p:grpSpPr>
          <a:xfrm>
            <a:off x="5294210" y="2491525"/>
            <a:ext cx="3727755" cy="984455"/>
            <a:chOff x="5294210" y="2491525"/>
            <a:chExt cx="3727755" cy="98445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210" y="2492841"/>
              <a:ext cx="983139" cy="983139"/>
            </a:xfrm>
            <a:prstGeom prst="rect">
              <a:avLst/>
            </a:prstGeom>
          </p:spPr>
        </p:pic>
        <p:grpSp>
          <p:nvGrpSpPr>
            <p:cNvPr id="47" name="Group 46"/>
            <p:cNvGrpSpPr/>
            <p:nvPr/>
          </p:nvGrpSpPr>
          <p:grpSpPr>
            <a:xfrm>
              <a:off x="6438211" y="2491525"/>
              <a:ext cx="2583754" cy="965726"/>
              <a:chOff x="6438211" y="2491525"/>
              <a:chExt cx="2583754" cy="965726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8211" y="2511571"/>
                <a:ext cx="945680" cy="945680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46335" y="2491525"/>
                <a:ext cx="1475630" cy="826353"/>
              </a:xfrm>
              <a:prstGeom prst="rect">
                <a:avLst/>
              </a:prstGeom>
            </p:spPr>
          </p:pic>
        </p:grpSp>
      </p:grpSp>
      <p:grpSp>
        <p:nvGrpSpPr>
          <p:cNvPr id="52" name="Group 51"/>
          <p:cNvGrpSpPr/>
          <p:nvPr/>
        </p:nvGrpSpPr>
        <p:grpSpPr>
          <a:xfrm>
            <a:off x="669026" y="1596360"/>
            <a:ext cx="5529732" cy="1292654"/>
            <a:chOff x="669026" y="1596360"/>
            <a:chExt cx="5529732" cy="129265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026" y="1867288"/>
              <a:ext cx="553140" cy="5531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5949" y="1622995"/>
              <a:ext cx="983139" cy="98313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1508" y="1596360"/>
              <a:ext cx="1067250" cy="106725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8263" y="1644829"/>
              <a:ext cx="945680" cy="945680"/>
            </a:xfrm>
            <a:prstGeom prst="rect">
              <a:avLst/>
            </a:prstGeom>
          </p:spPr>
        </p:pic>
        <p:grpSp>
          <p:nvGrpSpPr>
            <p:cNvPr id="38" name="Group 37"/>
            <p:cNvGrpSpPr/>
            <p:nvPr/>
          </p:nvGrpSpPr>
          <p:grpSpPr>
            <a:xfrm>
              <a:off x="2353254" y="1821868"/>
              <a:ext cx="1351010" cy="1067146"/>
              <a:chOff x="3175596" y="1380746"/>
              <a:chExt cx="1351010" cy="106714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8905" y="1805783"/>
                <a:ext cx="1027701" cy="642109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75596" y="1380746"/>
                <a:ext cx="837160" cy="906017"/>
              </a:xfrm>
              <a:prstGeom prst="rect">
                <a:avLst/>
              </a:prstGeom>
            </p:spPr>
          </p:pic>
        </p:grpSp>
      </p:grpSp>
      <p:grpSp>
        <p:nvGrpSpPr>
          <p:cNvPr id="36" name="Group 35"/>
          <p:cNvGrpSpPr/>
          <p:nvPr/>
        </p:nvGrpSpPr>
        <p:grpSpPr>
          <a:xfrm>
            <a:off x="585735" y="3293818"/>
            <a:ext cx="5852476" cy="2003201"/>
            <a:chOff x="585735" y="3293818"/>
            <a:chExt cx="5852476" cy="2003201"/>
          </a:xfrm>
        </p:grpSpPr>
        <p:pic>
          <p:nvPicPr>
            <p:cNvPr id="14" name="Picture 1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35" y="4119189"/>
              <a:ext cx="715128" cy="235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5950" y="3756010"/>
              <a:ext cx="983139" cy="98313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8263" y="3793469"/>
              <a:ext cx="945680" cy="945680"/>
            </a:xfrm>
            <a:prstGeom prst="rect">
              <a:avLst/>
            </a:prstGeom>
          </p:spPr>
        </p:pic>
        <p:sp>
          <p:nvSpPr>
            <p:cNvPr id="18" name="Left Brace 17"/>
            <p:cNvSpPr/>
            <p:nvPr/>
          </p:nvSpPr>
          <p:spPr bwMode="auto">
            <a:xfrm>
              <a:off x="4671613" y="3615779"/>
              <a:ext cx="328549" cy="1242328"/>
            </a:xfrm>
            <a:prstGeom prst="leftBrac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8369" y="4419195"/>
              <a:ext cx="1309842" cy="87782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1205" y="3293818"/>
              <a:ext cx="1316736" cy="87782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/>
          </p:nvGrpSpPr>
          <p:grpSpPr>
            <a:xfrm>
              <a:off x="2297253" y="3931152"/>
              <a:ext cx="1351010" cy="1067146"/>
              <a:chOff x="3175595" y="3718634"/>
              <a:chExt cx="1351010" cy="1067146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8904" y="4143671"/>
                <a:ext cx="1027701" cy="642109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75595" y="3718634"/>
                <a:ext cx="837160" cy="906017"/>
              </a:xfrm>
              <a:prstGeom prst="rect">
                <a:avLst/>
              </a:prstGeom>
            </p:spPr>
          </p:pic>
        </p:grp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BB1C62-5474-48FD-997F-FF9189BC474A}" type="datetime1">
              <a:rPr lang="en-US" smtClean="0">
                <a:solidFill>
                  <a:prstClr val="black"/>
                </a:solidFill>
              </a:rPr>
              <a:t>6/23/2016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72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Exploited through a marketplace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The concept focuses around an </a:t>
            </a:r>
            <a:r>
              <a:rPr lang="en-US" sz="1800" b="1" dirty="0"/>
              <a:t>Events Marketplace</a:t>
            </a:r>
            <a:r>
              <a:rPr lang="en-US" sz="1800" dirty="0"/>
              <a:t>, which is a </a:t>
            </a:r>
            <a:r>
              <a:rPr lang="en-US" sz="1800" b="1" dirty="0"/>
              <a:t>brokering</a:t>
            </a:r>
            <a:r>
              <a:rPr lang="en-US" sz="1800" dirty="0"/>
              <a:t> entity between publishers and subscribers of Events</a:t>
            </a:r>
          </a:p>
          <a:p>
            <a:pPr lvl="1"/>
            <a:r>
              <a:rPr lang="en-US" sz="1600" dirty="0"/>
              <a:t>Publishers forward their generated events </a:t>
            </a:r>
            <a:r>
              <a:rPr lang="en-US" sz="1600" dirty="0" smtClean="0"/>
              <a:t> information, </a:t>
            </a:r>
            <a:r>
              <a:rPr lang="en-US" sz="1600" dirty="0"/>
              <a:t>get paid </a:t>
            </a:r>
            <a:r>
              <a:rPr lang="en-US" sz="1600" dirty="0" smtClean="0"/>
              <a:t>and rated by subscribers </a:t>
            </a:r>
            <a:endParaRPr lang="en-US" sz="1600" dirty="0"/>
          </a:p>
          <a:p>
            <a:pPr lvl="1"/>
            <a:r>
              <a:rPr lang="en-US" sz="1600" dirty="0"/>
              <a:t>Subscribers enroll for receiving the events, pay publishers </a:t>
            </a:r>
          </a:p>
          <a:p>
            <a:pPr lvl="1"/>
            <a:r>
              <a:rPr lang="en-US" sz="1600" b="1" dirty="0" smtClean="0"/>
              <a:t>A </a:t>
            </a:r>
            <a:r>
              <a:rPr lang="en-US" sz="1600" b="1" dirty="0"/>
              <a:t>subscriber may receive an event, combine it with another piece of information/event </a:t>
            </a:r>
            <a:r>
              <a:rPr lang="en-US" sz="1600" b="1" dirty="0" smtClean="0"/>
              <a:t> and </a:t>
            </a:r>
            <a:r>
              <a:rPr lang="en-US" sz="1600" b="1" dirty="0"/>
              <a:t>produce new events, that are then themselves sold through the market place</a:t>
            </a:r>
          </a:p>
          <a:p>
            <a:r>
              <a:rPr lang="en-US" sz="1800" dirty="0" smtClean="0"/>
              <a:t>Types </a:t>
            </a:r>
            <a:r>
              <a:rPr lang="en-US" sz="1800" dirty="0"/>
              <a:t>of Events: Events that do not have to do with private data, events created from available public information formulated </a:t>
            </a:r>
            <a:r>
              <a:rPr lang="en-US" sz="1800" dirty="0" smtClean="0"/>
              <a:t>accordingly, Smart events reasoned through big data analytics approaches</a:t>
            </a:r>
            <a:endParaRPr lang="en-US" sz="1800" dirty="0"/>
          </a:p>
          <a:p>
            <a:pPr lvl="1"/>
            <a:r>
              <a:rPr lang="en-US" sz="1600" dirty="0"/>
              <a:t>Examples from COSMOS: Madrid </a:t>
            </a:r>
            <a:r>
              <a:rPr lang="en-US" sz="1600" dirty="0" smtClean="0"/>
              <a:t>Traffic notifications, </a:t>
            </a:r>
            <a:r>
              <a:rPr lang="en-US" sz="1600" dirty="0"/>
              <a:t>Large Crowd Concentration from Twitter</a:t>
            </a:r>
          </a:p>
          <a:p>
            <a:r>
              <a:rPr lang="en-US" sz="1800" dirty="0" smtClean="0"/>
              <a:t>Main </a:t>
            </a:r>
            <a:r>
              <a:rPr lang="en-US" sz="1800" dirty="0"/>
              <a:t>target group: </a:t>
            </a:r>
            <a:r>
              <a:rPr lang="en-US" sz="1800" b="1" dirty="0"/>
              <a:t>Application </a:t>
            </a:r>
            <a:r>
              <a:rPr lang="en-US" sz="1800" b="1" dirty="0" smtClean="0"/>
              <a:t>Developers</a:t>
            </a:r>
          </a:p>
          <a:p>
            <a:r>
              <a:rPr lang="en-US" sz="1800" dirty="0"/>
              <a:t>Early version available!</a:t>
            </a:r>
          </a:p>
          <a:p>
            <a:pPr lvl="1"/>
            <a:r>
              <a:rPr lang="en-US" sz="1400" b="1" dirty="0"/>
              <a:t>Eventflows.com</a:t>
            </a:r>
          </a:p>
          <a:p>
            <a:r>
              <a:rPr lang="en-US" sz="1800" b="1" dirty="0" smtClean="0"/>
              <a:t> </a:t>
            </a:r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7D7B82-B2E9-48D1-A4B2-54E2DB0457C1}" type="datetime1">
              <a:rPr lang="en-US" smtClean="0">
                <a:solidFill>
                  <a:prstClr val="black"/>
                </a:solidFill>
              </a:rPr>
              <a:t>6/23/2016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82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Marketplace 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628775"/>
            <a:ext cx="8218487" cy="4530725"/>
          </a:xfrm>
        </p:spPr>
        <p:txBody>
          <a:bodyPr/>
          <a:lstStyle/>
          <a:p>
            <a:r>
              <a:rPr lang="en-US" sz="1600" dirty="0" smtClean="0"/>
              <a:t>Join as user-producer and register your events notifications or as a user-consumer and check out the existing events!</a:t>
            </a:r>
          </a:p>
          <a:p>
            <a:pPr lvl="1"/>
            <a:r>
              <a:rPr lang="en-US" sz="1400" dirty="0" smtClean="0"/>
              <a:t>Not so many, to be populated with COSMOS generated events and outcomes of Workshops in progress</a:t>
            </a:r>
          </a:p>
          <a:p>
            <a:pPr lvl="1"/>
            <a:r>
              <a:rPr lang="en-US" sz="1400" dirty="0" smtClean="0"/>
              <a:t>At the moment you can specify your own endpoints for publication</a:t>
            </a:r>
          </a:p>
          <a:p>
            <a:pPr lvl="1"/>
            <a:r>
              <a:rPr lang="en-US" sz="1400" dirty="0" smtClean="0"/>
              <a:t>In the following months we will also extend the backend to include the Pub/Sub flow</a:t>
            </a:r>
          </a:p>
          <a:p>
            <a:r>
              <a:rPr lang="en-US" sz="1800" dirty="0" smtClean="0"/>
              <a:t>Tools to assist developers</a:t>
            </a:r>
          </a:p>
          <a:p>
            <a:pPr lvl="1"/>
            <a:r>
              <a:rPr lang="en-US" sz="1400" dirty="0" smtClean="0"/>
              <a:t>Publication/Consumption flows</a:t>
            </a:r>
          </a:p>
          <a:p>
            <a:pPr lvl="1"/>
            <a:r>
              <a:rPr lang="en-US" sz="1400" dirty="0" smtClean="0"/>
              <a:t>Example flows from existing COSMOS developments at </a:t>
            </a:r>
          </a:p>
          <a:p>
            <a:pPr lvl="2"/>
            <a:r>
              <a:rPr lang="en-US" sz="1000" dirty="0"/>
              <a:t>https://github.com/COSMOSFP7</a:t>
            </a:r>
            <a:endParaRPr lang="en-US" sz="1000" dirty="0" smtClean="0"/>
          </a:p>
          <a:p>
            <a:pPr lvl="1"/>
            <a:r>
              <a:rPr lang="en-US" sz="1400" dirty="0" err="1" smtClean="0"/>
              <a:t>Bluemix</a:t>
            </a:r>
            <a:r>
              <a:rPr lang="en-US" sz="1400" dirty="0" smtClean="0"/>
              <a:t> flow  to be made available as starting point  for big data ingestion and analytics</a:t>
            </a:r>
          </a:p>
          <a:p>
            <a:pPr lvl="1"/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724D7F-A50E-46D6-AC84-748EEF7D2AAE}" type="datetime1">
              <a:rPr lang="en-US" smtClean="0">
                <a:solidFill>
                  <a:prstClr val="black"/>
                </a:solidFill>
              </a:rPr>
              <a:t>6/23/2016</a:t>
            </a:fld>
            <a:endParaRPr lang="de-DE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650748"/>
            <a:ext cx="4648200" cy="222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7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419475" y="1916113"/>
            <a:ext cx="5038725" cy="90328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Thank you!</a:t>
            </a:r>
            <a:br>
              <a:rPr lang="en-US" altLang="en-US" dirty="0" smtClean="0"/>
            </a:br>
            <a:r>
              <a:rPr lang="en-US" altLang="en-US" dirty="0" smtClean="0"/>
              <a:t>Any questions?</a:t>
            </a:r>
          </a:p>
        </p:txBody>
      </p:sp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4046538" y="4629150"/>
            <a:ext cx="39941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2457BE"/>
              </a:buClr>
              <a:buSzPct val="75000"/>
              <a:buFont typeface="Wingdings" charset="2"/>
              <a:buChar char="p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B93B6"/>
              </a:buClr>
              <a:buSzPct val="75000"/>
              <a:buFont typeface="Wingdings" charset="2"/>
              <a:buChar char="n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42B5D"/>
              </a:buClr>
              <a:buSzPct val="65000"/>
              <a:buFont typeface="Wingdings" charset="2"/>
              <a:buChar char="p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en-US" sz="2600" b="1" dirty="0"/>
              <a:t/>
            </a:r>
            <a:br>
              <a:rPr lang="de-DE" altLang="en-US" sz="2600" b="1" dirty="0"/>
            </a:br>
            <a:r>
              <a:rPr lang="de-DE" altLang="en-US" b="1" dirty="0">
                <a:hlinkClick r:id="rId3"/>
              </a:rPr>
              <a:t>www.iot-cosmos.eu</a:t>
            </a:r>
            <a:r>
              <a:rPr lang="de-DE" altLang="en-US" b="1" dirty="0"/>
              <a:t> </a:t>
            </a:r>
            <a:endParaRPr lang="de-DE" altLang="en-US" sz="3200" b="1" dirty="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de-DE" altLang="en-US" sz="2600" b="1" dirty="0"/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2263" y="3244850"/>
            <a:ext cx="3097212" cy="2209800"/>
          </a:xfrm>
        </p:spPr>
        <p:txBody>
          <a:bodyPr/>
          <a:lstStyle/>
          <a:p>
            <a:pPr eaLnBrk="1" hangingPunct="1"/>
            <a:r>
              <a:rPr lang="en-US" altLang="en-US" sz="2000" b="1" dirty="0" smtClean="0"/>
              <a:t>For any questions contact George </a:t>
            </a:r>
            <a:r>
              <a:rPr lang="en-US" altLang="en-US" sz="2000" b="1" dirty="0" err="1" smtClean="0"/>
              <a:t>Kousiouris</a:t>
            </a:r>
            <a:r>
              <a:rPr lang="en-US" altLang="en-US" sz="2000" b="1" dirty="0" smtClean="0"/>
              <a:t> (</a:t>
            </a:r>
          </a:p>
          <a:p>
            <a:pPr eaLnBrk="1" hangingPunct="1"/>
            <a:r>
              <a:rPr lang="en-US" altLang="en-US" sz="2000" b="1" dirty="0" smtClean="0">
                <a:hlinkClick r:id="rId4"/>
              </a:rPr>
              <a:t>gkousiou@mail.ntua.gr</a:t>
            </a:r>
            <a:r>
              <a:rPr lang="en-US" altLang="en-US" sz="2000" b="1" dirty="0" smtClean="0"/>
              <a:t>) or </a:t>
            </a:r>
          </a:p>
          <a:p>
            <a:pPr eaLnBrk="1" hangingPunct="1"/>
            <a:r>
              <a:rPr lang="en-US" altLang="en-US" sz="2000" b="1" dirty="0" smtClean="0"/>
              <a:t>Juan Rico (juan.rico@atos.net)</a:t>
            </a:r>
            <a:r>
              <a:rPr lang="en-US" altLang="en-US" sz="2000" b="1" dirty="0"/>
              <a:t/>
            </a:r>
            <a:br>
              <a:rPr lang="en-US" altLang="en-US" sz="2000" b="1" dirty="0"/>
            </a:br>
            <a:endParaRPr lang="en-US" altLang="en-US" sz="2000" b="1" dirty="0"/>
          </a:p>
        </p:txBody>
      </p:sp>
      <p:pic>
        <p:nvPicPr>
          <p:cNvPr id="15365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6165850"/>
            <a:ext cx="6096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165850"/>
            <a:ext cx="50482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Box 5"/>
          <p:cNvSpPr txBox="1">
            <a:spLocks noChangeArrowheads="1"/>
          </p:cNvSpPr>
          <p:nvPr/>
        </p:nvSpPr>
        <p:spPr bwMode="auto">
          <a:xfrm>
            <a:off x="1619250" y="6092825"/>
            <a:ext cx="3600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2457BE"/>
              </a:buClr>
              <a:buSzPct val="75000"/>
              <a:buFont typeface="Wingdings" charset="2"/>
              <a:buChar char="p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B93B6"/>
              </a:buClr>
              <a:buSzPct val="75000"/>
              <a:buFont typeface="Wingdings" charset="2"/>
              <a:buChar char="n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42B5D"/>
              </a:buClr>
              <a:buSzPct val="65000"/>
              <a:buFont typeface="Wingdings" charset="2"/>
              <a:buChar char="p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The research leading to these results has received funding from the EC Seventh  Framework Programme FP7/2007-2011 under Grant Agreement n° 609043</a:t>
            </a:r>
            <a:endParaRPr lang="de-DE" altLang="en-US" sz="1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000"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56992"/>
            <a:ext cx="5413375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0670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SMOS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IRMOS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6350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</a:objectDefaults>
  <a:extraClrSchemeLst>
    <a:extraClrScheme>
      <a:clrScheme name="IRMOS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MOS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MOS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MOS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MOS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MOS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MOS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MOS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MOS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297</Words>
  <Application>Microsoft Office PowerPoint</Application>
  <PresentationFormat>On-screen Show (4:3)</PresentationFormat>
  <Paragraphs>40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COSMOS</vt:lpstr>
      <vt:lpstr>COSMOS Cultivate Resilient Smart Objects for Sustainable City Applications</vt:lpstr>
      <vt:lpstr>Concept of Awareness on top of awareness (events on top of events)</vt:lpstr>
      <vt:lpstr>Exploited through a marketplace structure</vt:lpstr>
      <vt:lpstr>Marketplace Entity</vt:lpstr>
      <vt:lpstr>Thank you! Any 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COSMOS Cultivate Resilient Smart Objects for Sustainable City Applications</dc:title>
  <dc:creator>geo</dc:creator>
  <cp:lastModifiedBy>geo</cp:lastModifiedBy>
  <cp:revision>35</cp:revision>
  <dcterms:created xsi:type="dcterms:W3CDTF">2006-08-16T00:00:00Z</dcterms:created>
  <dcterms:modified xsi:type="dcterms:W3CDTF">2016-06-23T15:49:22Z</dcterms:modified>
</cp:coreProperties>
</file>